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C16C-3070-4CFE-8FDE-ABB150653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Calvary Preschool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32B32-4F2A-4ABB-9EC7-1EADD4DE5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Developmental Milestones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C3413-BA12-45DC-818D-3BE9C372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23" y="235444"/>
            <a:ext cx="2797316" cy="2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812-84EC-47C9-B804-81F6B85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12" y="452718"/>
            <a:ext cx="8035422" cy="1400530"/>
          </a:xfrm>
        </p:spPr>
        <p:txBody>
          <a:bodyPr/>
          <a:lstStyle/>
          <a:p>
            <a:r>
              <a:rPr lang="en-US" dirty="0"/>
              <a:t>Five-Year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867-E62C-4675-8FDE-B8AF92B0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1291905"/>
            <a:ext cx="4995799" cy="4964433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Social-Emotional</a:t>
            </a:r>
          </a:p>
          <a:p>
            <a:pPr marL="0" indent="0">
              <a:buNone/>
            </a:pPr>
            <a:r>
              <a:rPr lang="en-US" sz="1600" dirty="0"/>
              <a:t>-Poised; Self-confident</a:t>
            </a:r>
          </a:p>
          <a:p>
            <a:pPr marL="0" indent="0">
              <a:buNone/>
            </a:pPr>
            <a:r>
              <a:rPr lang="en-US" sz="1600" dirty="0"/>
              <a:t>-Has a sense of self-identity</a:t>
            </a:r>
          </a:p>
          <a:p>
            <a:pPr marL="0" indent="0">
              <a:buNone/>
            </a:pPr>
            <a:r>
              <a:rPr lang="en-US" sz="1600" dirty="0"/>
              <a:t>-Needs to be right; Persistent </a:t>
            </a:r>
          </a:p>
          <a:p>
            <a:pPr marL="0" indent="0">
              <a:buNone/>
            </a:pPr>
            <a:r>
              <a:rPr lang="en-US" sz="1600" dirty="0"/>
              <a:t>-Sensitive to ridicule*</a:t>
            </a:r>
          </a:p>
          <a:p>
            <a:pPr marL="0" indent="0">
              <a:buNone/>
            </a:pPr>
            <a:r>
              <a:rPr lang="en-US" sz="1600" dirty="0"/>
              <a:t>-May get silly or wild</a:t>
            </a:r>
          </a:p>
          <a:p>
            <a:pPr marL="0" indent="0">
              <a:buNone/>
            </a:pPr>
            <a:r>
              <a:rPr lang="en-US" sz="1600" dirty="0"/>
              <a:t>-Likes pointless riddles and jokes</a:t>
            </a:r>
          </a:p>
          <a:p>
            <a:pPr marL="0" indent="0">
              <a:buNone/>
            </a:pPr>
            <a:r>
              <a:rPr lang="en-US" sz="1600" dirty="0"/>
              <a:t>-Enjoys group play and competitive games*</a:t>
            </a:r>
          </a:p>
          <a:p>
            <a:pPr marL="0" indent="0">
              <a:buNone/>
            </a:pPr>
            <a:r>
              <a:rPr lang="en-US" sz="1600" dirty="0"/>
              <a:t>-Aware of rules and defines them for others</a:t>
            </a:r>
          </a:p>
          <a:p>
            <a:pPr marL="0" indent="0">
              <a:buNone/>
            </a:pPr>
            <a:r>
              <a:rPr lang="en-US" sz="1600" dirty="0"/>
              <a:t>-Insists on fair play</a:t>
            </a:r>
          </a:p>
          <a:p>
            <a:pPr marL="0" indent="0">
              <a:buNone/>
            </a:pPr>
            <a:r>
              <a:rPr lang="en-US" sz="1600" dirty="0"/>
              <a:t>-Sociable; Chooses own friends</a:t>
            </a:r>
          </a:p>
          <a:p>
            <a:pPr marL="0" indent="0">
              <a:buNone/>
            </a:pPr>
            <a:r>
              <a:rPr lang="en-US" sz="1600" dirty="0"/>
              <a:t>-Likes adult companionship</a:t>
            </a:r>
          </a:p>
          <a:p>
            <a:pPr marL="0" indent="0">
              <a:buNone/>
            </a:pPr>
            <a:r>
              <a:rPr lang="en-US" sz="1600" dirty="0"/>
              <a:t>-Accepts, respects authority</a:t>
            </a:r>
          </a:p>
          <a:p>
            <a:pPr marL="0" indent="0">
              <a:buNone/>
            </a:pPr>
            <a:r>
              <a:rPr lang="en-US" sz="1600" dirty="0"/>
              <a:t>-Asks permission; Remains relatively calm in emergencies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BBF1-2961-444B-BF0C-E89718AF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291906"/>
            <a:ext cx="5021377" cy="496443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Language</a:t>
            </a:r>
          </a:p>
          <a:p>
            <a:pPr marL="0" indent="0">
              <a:buNone/>
            </a:pPr>
            <a:r>
              <a:rPr lang="en-US" sz="1600" dirty="0"/>
              <a:t>-Uses bigger words and talks in complete sentences</a:t>
            </a:r>
          </a:p>
          <a:p>
            <a:pPr marL="0" indent="0">
              <a:buNone/>
            </a:pPr>
            <a:r>
              <a:rPr lang="en-US" sz="1600" dirty="0"/>
              <a:t>-Defines and spells some simple words</a:t>
            </a:r>
          </a:p>
          <a:p>
            <a:pPr marL="0" indent="0">
              <a:buNone/>
            </a:pPr>
            <a:r>
              <a:rPr lang="en-US" sz="1600" dirty="0"/>
              <a:t>-Has clear ideas and articulates them*</a:t>
            </a:r>
          </a:p>
          <a:p>
            <a:pPr marL="0" indent="0">
              <a:buNone/>
            </a:pPr>
            <a:r>
              <a:rPr lang="en-US" sz="1600" dirty="0"/>
              <a:t>-Thinks out loud*</a:t>
            </a:r>
          </a:p>
          <a:p>
            <a:pPr marL="0" indent="0">
              <a:buNone/>
            </a:pPr>
            <a:r>
              <a:rPr lang="en-US" sz="1600" dirty="0"/>
              <a:t>-Takes turns in conversations</a:t>
            </a:r>
          </a:p>
          <a:p>
            <a:pPr marL="0" indent="0">
              <a:buNone/>
            </a:pPr>
            <a:r>
              <a:rPr lang="en-US" sz="1600" dirty="0"/>
              <a:t>-Uses words to give and receive information</a:t>
            </a:r>
          </a:p>
          <a:p>
            <a:pPr marL="0" indent="0">
              <a:buNone/>
            </a:pPr>
            <a:r>
              <a:rPr lang="en-US" sz="1600" dirty="0"/>
              <a:t>-Asks questions to learn answers*</a:t>
            </a:r>
          </a:p>
          <a:p>
            <a:pPr marL="0" indent="0">
              <a:buNone/>
            </a:pPr>
            <a:r>
              <a:rPr lang="en-US" sz="1600" dirty="0"/>
              <a:t>-Insists “I already know that”</a:t>
            </a:r>
          </a:p>
          <a:p>
            <a:pPr marL="0" indent="0">
              <a:buNone/>
            </a:pPr>
            <a:r>
              <a:rPr lang="en-US" sz="1600" dirty="0"/>
              <a:t>-Makes up songs</a:t>
            </a:r>
          </a:p>
          <a:p>
            <a:pPr marL="0" indent="0">
              <a:buNone/>
            </a:pPr>
            <a:r>
              <a:rPr lang="en-US" sz="1600" dirty="0"/>
              <a:t>-Enjoys dictating stories</a:t>
            </a:r>
          </a:p>
          <a:p>
            <a:pPr marL="0" indent="0">
              <a:buNone/>
            </a:pPr>
            <a:r>
              <a:rPr lang="en-US" sz="1600" dirty="0"/>
              <a:t>-Retells familiar stories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3A105-EC7E-4641-BDE3-D370E67CC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139958"/>
            <a:ext cx="1511558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812-84EC-47C9-B804-81F6B85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12" y="452718"/>
            <a:ext cx="8035422" cy="1400530"/>
          </a:xfrm>
        </p:spPr>
        <p:txBody>
          <a:bodyPr/>
          <a:lstStyle/>
          <a:p>
            <a:r>
              <a:rPr lang="en-US" dirty="0"/>
              <a:t>Five-Year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867-E62C-4675-8FDE-B8AF92B0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1291905"/>
            <a:ext cx="4995799" cy="4964433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Physical-Motor</a:t>
            </a:r>
          </a:p>
          <a:p>
            <a:pPr marL="0" indent="0">
              <a:buNone/>
            </a:pPr>
            <a:r>
              <a:rPr lang="en-US" sz="1600" dirty="0"/>
              <a:t>-Adult like posture</a:t>
            </a:r>
          </a:p>
          <a:p>
            <a:pPr marL="0" indent="0">
              <a:buNone/>
            </a:pPr>
            <a:r>
              <a:rPr lang="en-US" sz="1600" dirty="0"/>
              <a:t>-Coordinated</a:t>
            </a:r>
          </a:p>
          <a:p>
            <a:pPr marL="0" indent="0">
              <a:buNone/>
            </a:pPr>
            <a:r>
              <a:rPr lang="en-US" sz="1600" dirty="0"/>
              <a:t>-Handedness is evident</a:t>
            </a:r>
          </a:p>
          <a:p>
            <a:pPr marL="0" indent="0">
              <a:buNone/>
            </a:pPr>
            <a:r>
              <a:rPr lang="en-US" sz="1600" dirty="0"/>
              <a:t>-Likes to use fine-motor skills</a:t>
            </a:r>
          </a:p>
          <a:p>
            <a:pPr marL="0" indent="0">
              <a:buNone/>
            </a:pPr>
            <a:r>
              <a:rPr lang="en-US" sz="1600" dirty="0"/>
              <a:t>-Learning how to tie a bow knot</a:t>
            </a:r>
          </a:p>
          <a:p>
            <a:pPr marL="0" indent="0">
              <a:buNone/>
            </a:pPr>
            <a:r>
              <a:rPr lang="en-US" sz="1600" dirty="0"/>
              <a:t>-Draws a recognizable person*</a:t>
            </a:r>
          </a:p>
          <a:p>
            <a:pPr marL="0" indent="0">
              <a:buNone/>
            </a:pPr>
            <a:r>
              <a:rPr lang="en-US" sz="1600" dirty="0"/>
              <a:t>-Cuts on a line with scissors</a:t>
            </a:r>
          </a:p>
          <a:p>
            <a:pPr marL="0" indent="0">
              <a:buNone/>
            </a:pPr>
            <a:r>
              <a:rPr lang="en-US" sz="1600" dirty="0"/>
              <a:t>-Begins to color within the lines</a:t>
            </a:r>
          </a:p>
          <a:p>
            <a:pPr marL="0" indent="0">
              <a:buNone/>
            </a:pPr>
            <a:r>
              <a:rPr lang="en-US" sz="1600" dirty="0"/>
              <a:t>-Catches a ball from 3 feet away</a:t>
            </a:r>
          </a:p>
          <a:p>
            <a:pPr marL="0" indent="0">
              <a:buNone/>
            </a:pPr>
            <a:r>
              <a:rPr lang="en-US" sz="1600" dirty="0"/>
              <a:t>-Skips using alternate feet</a:t>
            </a:r>
          </a:p>
          <a:p>
            <a:pPr marL="0" indent="0">
              <a:buNone/>
            </a:pPr>
            <a:r>
              <a:rPr lang="en-US" sz="1600" dirty="0"/>
              <a:t>-Enjoys jumping, running, doing stunts</a:t>
            </a:r>
          </a:p>
          <a:p>
            <a:pPr marL="0" indent="0">
              <a:buNone/>
            </a:pPr>
            <a:r>
              <a:rPr lang="en-US" sz="1600" dirty="0"/>
              <a:t>-Balances on a balance beam</a:t>
            </a:r>
          </a:p>
          <a:p>
            <a:pPr marL="0" indent="0">
              <a:buNone/>
            </a:pPr>
            <a:r>
              <a:rPr lang="en-US" sz="1600" dirty="0"/>
              <a:t>-Likes to dance; is graceful; rhythmic</a:t>
            </a:r>
          </a:p>
          <a:p>
            <a:pPr marL="0" indent="0">
              <a:buNone/>
            </a:pPr>
            <a:r>
              <a:rPr lang="en-US" sz="1600" dirty="0"/>
              <a:t>-Sometimes roughhouses and fights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BBF1-2961-444B-BF0C-E89718AF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291906"/>
            <a:ext cx="5021377" cy="4964432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Creative</a:t>
            </a:r>
          </a:p>
          <a:p>
            <a:pPr marL="0" indent="0">
              <a:buNone/>
            </a:pPr>
            <a:r>
              <a:rPr lang="en-US" sz="1600" dirty="0"/>
              <a:t>-Fantasy play is more active, less verbal</a:t>
            </a:r>
          </a:p>
          <a:p>
            <a:pPr marL="0" indent="0">
              <a:buNone/>
            </a:pPr>
            <a:r>
              <a:rPr lang="en-US" sz="1600" dirty="0"/>
              <a:t>-Thinks out loud</a:t>
            </a:r>
          </a:p>
          <a:p>
            <a:pPr marL="0" indent="0">
              <a:buNone/>
            </a:pPr>
            <a:r>
              <a:rPr lang="en-US" sz="1600" dirty="0"/>
              <a:t>-Has creative ideas; Loves to talk about them</a:t>
            </a:r>
          </a:p>
          <a:p>
            <a:pPr marL="0" indent="0">
              <a:buNone/>
            </a:pPr>
            <a:r>
              <a:rPr lang="en-US" sz="1600" dirty="0"/>
              <a:t>-Explores a variety of art processes</a:t>
            </a:r>
          </a:p>
          <a:p>
            <a:pPr marL="0" indent="0">
              <a:buNone/>
            </a:pPr>
            <a:r>
              <a:rPr lang="en-US" sz="1600" dirty="0"/>
              <a:t>-Has ideas of what to draw; Strives to make something recognizable</a:t>
            </a:r>
          </a:p>
          <a:p>
            <a:pPr marL="0" indent="0">
              <a:buNone/>
            </a:pPr>
            <a:r>
              <a:rPr lang="en-US" sz="1600" dirty="0"/>
              <a:t>-Likes to copy</a:t>
            </a:r>
          </a:p>
          <a:p>
            <a:pPr marL="0" indent="0">
              <a:buNone/>
            </a:pPr>
            <a:r>
              <a:rPr lang="en-US" sz="1600" dirty="0"/>
              <a:t>-Enjoys making patterns, designs</a:t>
            </a:r>
          </a:p>
          <a:p>
            <a:pPr marL="0" indent="0">
              <a:buNone/>
            </a:pPr>
            <a:r>
              <a:rPr lang="en-US" sz="1600" dirty="0"/>
              <a:t>-Becomes engrossed in details of painting, blocks, and creative play</a:t>
            </a:r>
          </a:p>
          <a:p>
            <a:pPr marL="0" indent="0">
              <a:buNone/>
            </a:pPr>
            <a:r>
              <a:rPr lang="en-US" sz="1600" dirty="0"/>
              <a:t>-Learns simple dance routines</a:t>
            </a:r>
          </a:p>
          <a:p>
            <a:pPr marL="0" indent="0">
              <a:buNone/>
            </a:pPr>
            <a:r>
              <a:rPr lang="en-US" sz="1600" dirty="0"/>
              <a:t>-Puts on simple plays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B000F-09C0-4EDE-91A7-E8DDC01C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109057"/>
            <a:ext cx="1555157" cy="10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812-84EC-47C9-B804-81F6B85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12" y="452718"/>
            <a:ext cx="8035422" cy="1400530"/>
          </a:xfrm>
        </p:spPr>
        <p:txBody>
          <a:bodyPr/>
          <a:lstStyle/>
          <a:p>
            <a:r>
              <a:rPr lang="en-US" dirty="0"/>
              <a:t>Five-Year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867-E62C-4675-8FDE-B8AF92B0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1291905"/>
            <a:ext cx="4995799" cy="496443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Cognitive</a:t>
            </a:r>
          </a:p>
          <a:p>
            <a:pPr marL="0" indent="0">
              <a:buNone/>
            </a:pPr>
            <a:r>
              <a:rPr lang="en-US" sz="1600" dirty="0"/>
              <a:t>-Curious about everything</a:t>
            </a:r>
          </a:p>
          <a:p>
            <a:pPr marL="0" indent="0">
              <a:buNone/>
            </a:pPr>
            <a:r>
              <a:rPr lang="en-US" sz="1600" dirty="0"/>
              <a:t>-Wants to know “why?” and “how?”</a:t>
            </a:r>
          </a:p>
          <a:p>
            <a:pPr marL="0" indent="0">
              <a:buNone/>
            </a:pPr>
            <a:r>
              <a:rPr lang="en-US" sz="1600" dirty="0"/>
              <a:t>-Likes to display new knowledge and skills</a:t>
            </a:r>
          </a:p>
          <a:p>
            <a:pPr marL="0" indent="0">
              <a:buNone/>
            </a:pPr>
            <a:r>
              <a:rPr lang="en-US" sz="1600" dirty="0"/>
              <a:t>-Somewhat conscious of ignorance* (things they don’t know)</a:t>
            </a:r>
          </a:p>
          <a:p>
            <a:pPr marL="0" indent="0">
              <a:buNone/>
            </a:pPr>
            <a:r>
              <a:rPr lang="en-US" sz="1600" dirty="0"/>
              <a:t>-Attention span increases noticeably</a:t>
            </a:r>
          </a:p>
          <a:p>
            <a:pPr marL="0" indent="0">
              <a:buNone/>
            </a:pPr>
            <a:r>
              <a:rPr lang="en-US" sz="1600" dirty="0"/>
              <a:t>-Decides on a plan, follows it, centers on task </a:t>
            </a:r>
          </a:p>
          <a:p>
            <a:pPr marL="0" indent="0">
              <a:buNone/>
            </a:pPr>
            <a:r>
              <a:rPr lang="en-US" sz="1600" dirty="0"/>
              <a:t>-Understands the concepts of tomorrow and yesterday</a:t>
            </a:r>
          </a:p>
          <a:p>
            <a:pPr marL="0" indent="0">
              <a:buNone/>
            </a:pPr>
            <a:r>
              <a:rPr lang="en-US" sz="1600" dirty="0"/>
              <a:t>-Can count 10 objects</a:t>
            </a:r>
            <a:r>
              <a:rPr lang="en-US" sz="1600"/>
              <a:t>, Rote </a:t>
            </a:r>
            <a:r>
              <a:rPr lang="en-US" sz="1600" dirty="0"/>
              <a:t>counts to 20 or beyond</a:t>
            </a:r>
          </a:p>
          <a:p>
            <a:pPr marL="0" indent="0">
              <a:buNone/>
            </a:pPr>
            <a:r>
              <a:rPr lang="en-US" sz="1600" dirty="0"/>
              <a:t>-Sorts objects by single characteristics* (i.e. color, shape)</a:t>
            </a:r>
          </a:p>
          <a:p>
            <a:pPr marL="0" indent="0">
              <a:buNone/>
            </a:pPr>
            <a:r>
              <a:rPr lang="en-US" sz="1600" dirty="0"/>
              <a:t>-Understands the concepts of smallest, less than, one-half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BBF1-2961-444B-BF0C-E89718AF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291906"/>
            <a:ext cx="5021377" cy="496443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Cognitive (Continued)</a:t>
            </a:r>
          </a:p>
          <a:p>
            <a:pPr marL="0" indent="0">
              <a:buNone/>
            </a:pPr>
            <a:r>
              <a:rPr lang="en-US" sz="1600" dirty="0"/>
              <a:t>-May tell time accurately to the hour</a:t>
            </a:r>
          </a:p>
          <a:p>
            <a:pPr marL="0" indent="0">
              <a:buNone/>
            </a:pPr>
            <a:r>
              <a:rPr lang="en-US" sz="1600" dirty="0"/>
              <a:t>-Knows the purpose of a calendar</a:t>
            </a:r>
          </a:p>
          <a:p>
            <a:pPr marL="0" indent="0">
              <a:buNone/>
            </a:pPr>
            <a:r>
              <a:rPr lang="en-US" sz="1600" dirty="0"/>
              <a:t>-Knows their name, address, and town they live in</a:t>
            </a:r>
          </a:p>
          <a:p>
            <a:pPr marL="0" indent="0">
              <a:buNone/>
            </a:pPr>
            <a:r>
              <a:rPr lang="en-US" sz="1600" dirty="0"/>
              <a:t>-Seldom sees things from another person’s point of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B1376-7599-40D5-9246-10187AE2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3" y="116881"/>
            <a:ext cx="1584632" cy="10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1B14-AEF0-40EC-903D-1613BB82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Developmental Milestones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C286099-D4C3-42E8-9F8A-9503DA89A4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06" b="3406"/>
          <a:stretch>
            <a:fillRect/>
          </a:stretch>
        </p:blipFill>
        <p:spPr>
          <a:xfrm>
            <a:off x="6149719" y="897621"/>
            <a:ext cx="3893101" cy="53176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D43AE-4760-4A85-BC84-BD20FFD0A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Three-Year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Four-Year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Five-Year Old </a:t>
            </a:r>
          </a:p>
        </p:txBody>
      </p:sp>
    </p:spTree>
    <p:extLst>
      <p:ext uri="{BB962C8B-B14F-4D97-AF65-F5344CB8AC3E}">
        <p14:creationId xmlns:p14="http://schemas.microsoft.com/office/powerpoint/2010/main" val="312093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C60A-5087-4EF7-A318-61960A72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92" y="385895"/>
            <a:ext cx="8959442" cy="1006677"/>
          </a:xfrm>
        </p:spPr>
        <p:txBody>
          <a:bodyPr>
            <a:normAutofit/>
          </a:bodyPr>
          <a:lstStyle/>
          <a:p>
            <a:r>
              <a:rPr lang="en-US" sz="4800" dirty="0"/>
              <a:t>Developmental Milestones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23F42-C901-4DF9-8546-06070434E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189527"/>
            <a:ext cx="9146727" cy="38002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Social-Emotional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Physical-Motor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Cognitive</a:t>
            </a:r>
          </a:p>
        </p:txBody>
      </p:sp>
    </p:spTree>
    <p:extLst>
      <p:ext uri="{BB962C8B-B14F-4D97-AF65-F5344CB8AC3E}">
        <p14:creationId xmlns:p14="http://schemas.microsoft.com/office/powerpoint/2010/main" val="283317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812-84EC-47C9-B804-81F6B85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89" y="452718"/>
            <a:ext cx="8921945" cy="1400530"/>
          </a:xfrm>
        </p:spPr>
        <p:txBody>
          <a:bodyPr/>
          <a:lstStyle/>
          <a:p>
            <a:r>
              <a:rPr lang="en-US" dirty="0"/>
              <a:t>      Three-Year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867-E62C-4675-8FDE-B8AF92B0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1291905"/>
            <a:ext cx="4995799" cy="4964433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Social-Emotional</a:t>
            </a:r>
          </a:p>
          <a:p>
            <a:pPr marL="0" indent="0">
              <a:buNone/>
            </a:pPr>
            <a:r>
              <a:rPr lang="en-US" sz="1600" dirty="0"/>
              <a:t>-Highly imitative of adults*</a:t>
            </a:r>
          </a:p>
          <a:p>
            <a:pPr marL="0" indent="0">
              <a:buNone/>
            </a:pPr>
            <a:r>
              <a:rPr lang="en-US" sz="1600" dirty="0"/>
              <a:t>-Wants to please adults*</a:t>
            </a:r>
          </a:p>
          <a:p>
            <a:pPr marL="0" indent="0">
              <a:buNone/>
            </a:pPr>
            <a:r>
              <a:rPr lang="en-US" sz="1600" dirty="0"/>
              <a:t>-Responds to verbal suggestions</a:t>
            </a:r>
          </a:p>
          <a:p>
            <a:pPr marL="0" indent="0">
              <a:buNone/>
            </a:pPr>
            <a:r>
              <a:rPr lang="en-US" sz="1600" dirty="0"/>
              <a:t>-Easily prompted; Redirected</a:t>
            </a:r>
          </a:p>
          <a:p>
            <a:pPr marL="0" indent="0">
              <a:buNone/>
            </a:pPr>
            <a:r>
              <a:rPr lang="en-US" sz="1600" dirty="0"/>
              <a:t>-Can be bargained with, reasoned with</a:t>
            </a:r>
          </a:p>
          <a:p>
            <a:pPr marL="0" indent="0">
              <a:buNone/>
            </a:pPr>
            <a:r>
              <a:rPr lang="en-US" sz="1600" dirty="0"/>
              <a:t>-Begins to share, take turns, wait</a:t>
            </a:r>
          </a:p>
          <a:p>
            <a:pPr marL="0" indent="0">
              <a:buNone/>
            </a:pPr>
            <a:r>
              <a:rPr lang="en-US" sz="1600" dirty="0"/>
              <a:t>-Exuberant, talkative, humorous</a:t>
            </a:r>
          </a:p>
          <a:p>
            <a:pPr marL="0" indent="0">
              <a:buNone/>
            </a:pPr>
            <a:r>
              <a:rPr lang="en-US" sz="1600" dirty="0"/>
              <a:t>-Has imaginary companions</a:t>
            </a:r>
          </a:p>
          <a:p>
            <a:pPr marL="0" indent="0">
              <a:buNone/>
            </a:pPr>
            <a:r>
              <a:rPr lang="en-US" sz="1600" dirty="0"/>
              <a:t>-Can have nightmares, animal phobias, demonstrates fears</a:t>
            </a:r>
          </a:p>
          <a:p>
            <a:pPr marL="0" indent="0">
              <a:buNone/>
            </a:pPr>
            <a:r>
              <a:rPr lang="en-US" sz="1600" dirty="0"/>
              <a:t>-Plays cooperatively with others*</a:t>
            </a:r>
          </a:p>
          <a:p>
            <a:pPr marL="0" indent="0">
              <a:buNone/>
            </a:pPr>
            <a:r>
              <a:rPr lang="en-US" sz="1600" dirty="0"/>
              <a:t>-Plays spontaneously in groups</a:t>
            </a:r>
          </a:p>
          <a:p>
            <a:pPr marL="0" indent="0">
              <a:buNone/>
            </a:pPr>
            <a:r>
              <a:rPr lang="en-US" sz="1600" dirty="0"/>
              <a:t>-Asserts independence often</a:t>
            </a:r>
          </a:p>
          <a:p>
            <a:pPr marL="0" indent="0">
              <a:buNone/>
            </a:pPr>
            <a:r>
              <a:rPr lang="en-US" sz="1600" dirty="0"/>
              <a:t>-Often stymied, frustrated, jealous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BBF1-2961-444B-BF0C-E89718AF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291906"/>
            <a:ext cx="5021377" cy="496443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Language</a:t>
            </a:r>
          </a:p>
          <a:p>
            <a:pPr marL="0" indent="0">
              <a:buNone/>
            </a:pPr>
            <a:r>
              <a:rPr lang="en-US" sz="1600" dirty="0"/>
              <a:t>-Talkative with or without a listener</a:t>
            </a:r>
          </a:p>
          <a:p>
            <a:pPr marL="0" indent="0">
              <a:buNone/>
            </a:pPr>
            <a:r>
              <a:rPr lang="en-US" sz="1600" dirty="0"/>
              <a:t>-Begins to listen to learn*</a:t>
            </a:r>
          </a:p>
          <a:p>
            <a:pPr marL="0" indent="0">
              <a:buNone/>
            </a:pPr>
            <a:r>
              <a:rPr lang="en-US" sz="1600" dirty="0"/>
              <a:t>-Likes new words (uses 300-1000 words)</a:t>
            </a:r>
          </a:p>
          <a:p>
            <a:pPr marL="0" indent="0">
              <a:buNone/>
            </a:pPr>
            <a:r>
              <a:rPr lang="en-US" sz="1600" dirty="0"/>
              <a:t>-Increases use of pronouns, prepositions</a:t>
            </a:r>
          </a:p>
          <a:p>
            <a:pPr marL="0" indent="0">
              <a:buNone/>
            </a:pPr>
            <a:r>
              <a:rPr lang="en-US" sz="1600" dirty="0"/>
              <a:t>-Uses “s” “ to indicate plural nouns</a:t>
            </a:r>
          </a:p>
          <a:p>
            <a:pPr marL="0" indent="0">
              <a:buNone/>
            </a:pPr>
            <a:r>
              <a:rPr lang="en-US" sz="1600" dirty="0"/>
              <a:t>-Uses “</a:t>
            </a:r>
            <a:r>
              <a:rPr lang="en-US" sz="1600" dirty="0" err="1"/>
              <a:t>ed</a:t>
            </a:r>
            <a:r>
              <a:rPr lang="en-US" sz="1600" dirty="0"/>
              <a:t>” to indicate past tense</a:t>
            </a:r>
          </a:p>
          <a:p>
            <a:pPr marL="0" indent="0">
              <a:buNone/>
            </a:pPr>
            <a:r>
              <a:rPr lang="en-US" sz="1600" dirty="0"/>
              <a:t>-Uses sentences of 3 or more words</a:t>
            </a:r>
          </a:p>
          <a:p>
            <a:pPr marL="0" indent="0">
              <a:buNone/>
            </a:pPr>
            <a:r>
              <a:rPr lang="en-US" sz="1600" dirty="0"/>
              <a:t>-Says “Is that all right?” a lot</a:t>
            </a:r>
          </a:p>
          <a:p>
            <a:pPr marL="0" indent="0">
              <a:buNone/>
            </a:pPr>
            <a:r>
              <a:rPr lang="en-US" sz="1600" dirty="0"/>
              <a:t>-Puts words into action</a:t>
            </a:r>
          </a:p>
          <a:p>
            <a:pPr marL="0" indent="0">
              <a:buNone/>
            </a:pPr>
            <a:r>
              <a:rPr lang="en-US" sz="1600" dirty="0"/>
              <a:t>-Substitutes letters in speech (i.e. “w” for “r”)</a:t>
            </a:r>
          </a:p>
          <a:p>
            <a:pPr marL="0" indent="0">
              <a:buNone/>
            </a:pPr>
            <a:r>
              <a:rPr lang="en-US" sz="1600" dirty="0"/>
              <a:t>-Intrigued by whispering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0D67E-4EA5-4A45-A4DF-4F4B9BA9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2" y="130629"/>
            <a:ext cx="1511560" cy="10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5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66E6-441A-401F-8CC4-6AA44901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8213"/>
          </a:xfrm>
        </p:spPr>
        <p:txBody>
          <a:bodyPr/>
          <a:lstStyle/>
          <a:p>
            <a:r>
              <a:rPr lang="en-US" dirty="0"/>
              <a:t>         Three-Year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3ECA0-F827-4550-AEDE-293F1FE69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434" y="1222310"/>
            <a:ext cx="4786604" cy="533710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Physical-Motor</a:t>
            </a:r>
          </a:p>
          <a:p>
            <a:pPr marL="0" indent="0">
              <a:buNone/>
            </a:pPr>
            <a:r>
              <a:rPr lang="en-US" sz="1600" dirty="0"/>
              <a:t>-Loses body fat; Has well-balanced body lines</a:t>
            </a:r>
          </a:p>
          <a:p>
            <a:pPr marL="0" indent="0">
              <a:buNone/>
            </a:pPr>
            <a:r>
              <a:rPr lang="en-US" sz="1600" dirty="0"/>
              <a:t>-Walks erect; nimble on feet</a:t>
            </a:r>
          </a:p>
          <a:p>
            <a:pPr marL="0" indent="0">
              <a:buNone/>
            </a:pPr>
            <a:r>
              <a:rPr lang="en-US" sz="1600" dirty="0"/>
              <a:t>-Gallops in wide, high steps; Balances on 1 foot</a:t>
            </a:r>
          </a:p>
          <a:p>
            <a:pPr marL="0" indent="0">
              <a:buNone/>
            </a:pPr>
            <a:r>
              <a:rPr lang="en-US" sz="1600" dirty="0"/>
              <a:t>-Alternates feet in stair climbing</a:t>
            </a:r>
          </a:p>
          <a:p>
            <a:pPr marL="0" indent="0">
              <a:buNone/>
            </a:pPr>
            <a:r>
              <a:rPr lang="en-US" sz="1600" dirty="0"/>
              <a:t>-Suddenly starts, stops, turns corners rapidly</a:t>
            </a:r>
          </a:p>
          <a:p>
            <a:pPr marL="0" indent="0">
              <a:buNone/>
            </a:pPr>
            <a:r>
              <a:rPr lang="en-US" sz="1600" dirty="0"/>
              <a:t>-Swings arms when walking</a:t>
            </a:r>
          </a:p>
          <a:p>
            <a:pPr marL="0" indent="0">
              <a:buNone/>
            </a:pPr>
            <a:r>
              <a:rPr lang="en-US" sz="1600" dirty="0"/>
              <a:t>-Jumps up and down with ease</a:t>
            </a:r>
          </a:p>
          <a:p>
            <a:pPr marL="0" indent="0">
              <a:buNone/>
            </a:pPr>
            <a:r>
              <a:rPr lang="en-US" sz="1600" dirty="0"/>
              <a:t>-Achieves bladder control; Uses toilet alone</a:t>
            </a:r>
          </a:p>
          <a:p>
            <a:pPr marL="0" indent="0">
              <a:buNone/>
            </a:pPr>
            <a:r>
              <a:rPr lang="en-US" sz="1600" dirty="0"/>
              <a:t>-Washes hands unassisted</a:t>
            </a:r>
          </a:p>
          <a:p>
            <a:pPr marL="0" indent="0">
              <a:buNone/>
            </a:pPr>
            <a:r>
              <a:rPr lang="en-US" sz="1600" dirty="0"/>
              <a:t>-Rides a tricycle</a:t>
            </a:r>
          </a:p>
          <a:p>
            <a:pPr marL="0" indent="0">
              <a:buNone/>
            </a:pPr>
            <a:r>
              <a:rPr lang="en-US" sz="1600" dirty="0"/>
              <a:t>-Unbuttons buttons; Puts on and takes off wraps with help </a:t>
            </a:r>
          </a:p>
          <a:p>
            <a:pPr marL="0" indent="0">
              <a:buNone/>
            </a:pPr>
            <a:r>
              <a:rPr lang="en-US" sz="1600" dirty="0"/>
              <a:t>-Grasps with thumb and index finger</a:t>
            </a:r>
          </a:p>
          <a:p>
            <a:pPr marL="0" indent="0">
              <a:buNone/>
            </a:pPr>
            <a:r>
              <a:rPr lang="en-US" sz="1600" dirty="0"/>
              <a:t>-Has some finger control with small objects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/>
              <a:t>Pours easily from small pitcher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-Holds a cup in one hand</a:t>
            </a:r>
          </a:p>
          <a:p>
            <a:pPr marL="0" indent="0">
              <a:buNone/>
            </a:pPr>
            <a:r>
              <a:rPr lang="en-US" sz="1600" dirty="0"/>
              <a:t>-Can carry liquids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012A-3505-4859-A3CE-5333C0D18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5361" y="1222310"/>
            <a:ext cx="4947521" cy="533710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Creative</a:t>
            </a:r>
          </a:p>
          <a:p>
            <a:pPr marL="0" indent="0">
              <a:buNone/>
            </a:pPr>
            <a:r>
              <a:rPr lang="en-US" sz="1700" dirty="0"/>
              <a:t>-Dramatizes play</a:t>
            </a:r>
          </a:p>
          <a:p>
            <a:pPr marL="0" indent="0">
              <a:buNone/>
            </a:pPr>
            <a:r>
              <a:rPr lang="en-US" sz="1700" dirty="0"/>
              <a:t>-Enjoys slap-stick humor</a:t>
            </a:r>
          </a:p>
          <a:p>
            <a:pPr marL="0" indent="0">
              <a:buNone/>
            </a:pPr>
            <a:r>
              <a:rPr lang="en-US" sz="1700" dirty="0"/>
              <a:t>-Laughs easily</a:t>
            </a:r>
          </a:p>
          <a:p>
            <a:pPr marL="0" indent="0">
              <a:buNone/>
            </a:pPr>
            <a:r>
              <a:rPr lang="en-US" sz="1700" dirty="0"/>
              <a:t>-Experiments with silly language</a:t>
            </a:r>
          </a:p>
          <a:p>
            <a:pPr marL="0" indent="0">
              <a:buNone/>
            </a:pPr>
            <a:r>
              <a:rPr lang="en-US" sz="1700" dirty="0"/>
              <a:t>-May have an imaginary companion</a:t>
            </a:r>
          </a:p>
          <a:p>
            <a:pPr marL="0" indent="0">
              <a:buNone/>
            </a:pPr>
            <a:r>
              <a:rPr lang="en-US" sz="1700" dirty="0"/>
              <a:t>-Acts out versions of own stories</a:t>
            </a:r>
          </a:p>
          <a:p>
            <a:pPr marL="0" indent="0">
              <a:buNone/>
            </a:pPr>
            <a:r>
              <a:rPr lang="en-US" sz="1700" dirty="0"/>
              <a:t>-Enjoys simple poems/rhymes</a:t>
            </a:r>
          </a:p>
          <a:p>
            <a:pPr marL="0" indent="0">
              <a:buNone/>
            </a:pPr>
            <a:r>
              <a:rPr lang="en-US" sz="1700" dirty="0"/>
              <a:t>-Learns color concepts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C6EA1-231F-444B-94DD-C5AC442F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4" y="65314"/>
            <a:ext cx="1146147" cy="10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1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66E6-441A-401F-8CC4-6AA44901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8213"/>
          </a:xfrm>
        </p:spPr>
        <p:txBody>
          <a:bodyPr/>
          <a:lstStyle/>
          <a:p>
            <a:r>
              <a:rPr lang="en-US" dirty="0"/>
              <a:t>         Three-Year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3ECA0-F827-4550-AEDE-293F1FE69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434" y="1194318"/>
            <a:ext cx="4786604" cy="5365101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Cognitive</a:t>
            </a:r>
          </a:p>
          <a:p>
            <a:pPr marL="0" indent="0">
              <a:buNone/>
            </a:pPr>
            <a:r>
              <a:rPr lang="en-US" sz="1600" dirty="0"/>
              <a:t>-Alert, excited, curious</a:t>
            </a:r>
          </a:p>
          <a:p>
            <a:pPr marL="0" indent="0">
              <a:buNone/>
            </a:pPr>
            <a:r>
              <a:rPr lang="en-US" sz="1600" dirty="0"/>
              <a:t>-Asks “why” questions constantly</a:t>
            </a:r>
          </a:p>
          <a:p>
            <a:pPr marL="0" indent="0">
              <a:buNone/>
            </a:pPr>
            <a:r>
              <a:rPr lang="en-US" sz="1600" dirty="0"/>
              <a:t>-Matches people according to physical    characteristics*</a:t>
            </a:r>
          </a:p>
          <a:p>
            <a:pPr marL="0" indent="0">
              <a:buNone/>
            </a:pPr>
            <a:r>
              <a:rPr lang="en-US" sz="1600" dirty="0"/>
              <a:t>-Enjoys making simple choices</a:t>
            </a:r>
          </a:p>
          <a:p>
            <a:pPr marL="0" indent="0">
              <a:buNone/>
            </a:pPr>
            <a:r>
              <a:rPr lang="en-US" sz="1600" dirty="0"/>
              <a:t>-Has a lively imagination*</a:t>
            </a:r>
          </a:p>
          <a:p>
            <a:pPr marL="0" indent="0">
              <a:buNone/>
            </a:pPr>
            <a:r>
              <a:rPr lang="en-US" sz="1600" dirty="0"/>
              <a:t>-Enjoys guessing games and riddles</a:t>
            </a:r>
          </a:p>
          <a:p>
            <a:pPr marL="0" indent="0">
              <a:buNone/>
            </a:pPr>
            <a:r>
              <a:rPr lang="en-US" sz="1600" dirty="0"/>
              <a:t>-Understands “Let’s pretend . . .”</a:t>
            </a:r>
          </a:p>
          <a:p>
            <a:pPr marL="0" indent="0">
              <a:buNone/>
            </a:pPr>
            <a:r>
              <a:rPr lang="en-US" sz="1600" dirty="0"/>
              <a:t>-Often overgeneralizes*</a:t>
            </a:r>
          </a:p>
          <a:p>
            <a:pPr marL="0" indent="0">
              <a:buNone/>
            </a:pPr>
            <a:r>
              <a:rPr lang="en-US" sz="1600" dirty="0"/>
              <a:t>-Has a short attention span</a:t>
            </a:r>
          </a:p>
          <a:p>
            <a:pPr marL="0" indent="0">
              <a:buNone/>
            </a:pPr>
            <a:r>
              <a:rPr lang="en-US" sz="1600" dirty="0"/>
              <a:t>-Carries out 2 to 4 directions in sequence</a:t>
            </a:r>
          </a:p>
          <a:p>
            <a:pPr marL="0" indent="0">
              <a:buNone/>
            </a:pPr>
            <a:r>
              <a:rPr lang="en-US" sz="1600" dirty="0"/>
              <a:t>-Understands “It’s time to . . .”</a:t>
            </a:r>
          </a:p>
          <a:p>
            <a:pPr marL="0" indent="0">
              <a:buNone/>
            </a:pPr>
            <a:r>
              <a:rPr lang="en-US" sz="1600" dirty="0"/>
              <a:t>-Names and matches simple colors</a:t>
            </a:r>
          </a:p>
          <a:p>
            <a:pPr marL="0" indent="0">
              <a:buNone/>
            </a:pPr>
            <a:r>
              <a:rPr lang="en-US" sz="1600" dirty="0"/>
              <a:t>-Has number concepts of one and two</a:t>
            </a:r>
          </a:p>
          <a:p>
            <a:pPr marL="0" indent="0">
              <a:buNone/>
            </a:pPr>
            <a:r>
              <a:rPr lang="en-US" sz="1600" dirty="0"/>
              <a:t>-Understands size, shape, and comparisons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012A-3505-4859-A3CE-5333C0D18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5361" y="1194318"/>
            <a:ext cx="4947521" cy="53651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Cognitive (Continued)</a:t>
            </a:r>
          </a:p>
          <a:p>
            <a:pPr marL="0" indent="0">
              <a:buNone/>
            </a:pPr>
            <a:r>
              <a:rPr lang="en-US" sz="1700" dirty="0"/>
              <a:t>-Often colors pages one color</a:t>
            </a:r>
          </a:p>
          <a:p>
            <a:pPr marL="0" indent="0">
              <a:buNone/>
            </a:pPr>
            <a:r>
              <a:rPr lang="en-US" sz="1700" dirty="0"/>
              <a:t>-Recognizes simple melodies</a:t>
            </a:r>
          </a:p>
          <a:p>
            <a:pPr marL="0" indent="0">
              <a:buNone/>
            </a:pPr>
            <a:r>
              <a:rPr lang="en-US" sz="1700" dirty="0"/>
              <a:t>-Distinguishes between night and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BB540-FDAC-4B49-9608-A977B99B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4" y="87936"/>
            <a:ext cx="1242620" cy="9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812-84EC-47C9-B804-81F6B85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12" y="452718"/>
            <a:ext cx="8035422" cy="1400530"/>
          </a:xfrm>
        </p:spPr>
        <p:txBody>
          <a:bodyPr/>
          <a:lstStyle/>
          <a:p>
            <a:r>
              <a:rPr lang="en-US" dirty="0"/>
              <a:t>Four-Year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867-E62C-4675-8FDE-B8AF92B0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1291905"/>
            <a:ext cx="4995799" cy="496443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Social-Emotional</a:t>
            </a:r>
          </a:p>
          <a:p>
            <a:pPr marL="0" indent="0">
              <a:buNone/>
            </a:pPr>
            <a:r>
              <a:rPr lang="en-US" sz="1600" dirty="0"/>
              <a:t>-Mood changes rapidly</a:t>
            </a:r>
          </a:p>
          <a:p>
            <a:pPr marL="0" indent="0">
              <a:buNone/>
            </a:pPr>
            <a:r>
              <a:rPr lang="en-US" sz="1600" dirty="0"/>
              <a:t>-Tries out feelings of power;  Tests limits</a:t>
            </a:r>
          </a:p>
          <a:p>
            <a:pPr marL="0" indent="0">
              <a:buNone/>
            </a:pPr>
            <a:r>
              <a:rPr lang="en-US" sz="1600" dirty="0"/>
              <a:t>-Dominates; can be bossy, boastful, belligerent</a:t>
            </a:r>
          </a:p>
          <a:p>
            <a:pPr marL="0" indent="0">
              <a:buNone/>
            </a:pPr>
            <a:r>
              <a:rPr lang="en-US" sz="1600" dirty="0"/>
              <a:t>-Assertive; Argumentative</a:t>
            </a:r>
          </a:p>
          <a:p>
            <a:pPr marL="0" indent="0">
              <a:buNone/>
            </a:pPr>
            <a:r>
              <a:rPr lang="en-US" sz="1600" dirty="0"/>
              <a:t>-Shows off; Noisy; Grabs; Insists on own desires</a:t>
            </a:r>
          </a:p>
          <a:p>
            <a:pPr marL="0" indent="0">
              <a:buNone/>
            </a:pPr>
            <a:r>
              <a:rPr lang="en-US" sz="1600" dirty="0"/>
              <a:t>-Easily overstimulated; excitable</a:t>
            </a:r>
          </a:p>
          <a:p>
            <a:pPr marL="0" indent="0">
              <a:buNone/>
            </a:pPr>
            <a:r>
              <a:rPr lang="en-US" sz="1600" dirty="0"/>
              <a:t>-Impatient in large groups</a:t>
            </a:r>
          </a:p>
          <a:p>
            <a:pPr marL="0" indent="0">
              <a:buNone/>
            </a:pPr>
            <a:r>
              <a:rPr lang="en-US" sz="1600" dirty="0"/>
              <a:t>-Cooperates more in smaller groups of 2-3</a:t>
            </a:r>
          </a:p>
          <a:p>
            <a:pPr marL="0" indent="0">
              <a:buNone/>
            </a:pPr>
            <a:r>
              <a:rPr lang="en-US" sz="1600" dirty="0"/>
              <a:t>-Develops special friends, but shifts loyalties often</a:t>
            </a:r>
          </a:p>
          <a:p>
            <a:pPr marL="0" indent="0">
              <a:buNone/>
            </a:pPr>
            <a:r>
              <a:rPr lang="en-US" sz="1600" dirty="0"/>
              <a:t>-“In” group develops; excludes others</a:t>
            </a:r>
          </a:p>
          <a:p>
            <a:pPr marL="0" indent="0">
              <a:buNone/>
            </a:pPr>
            <a:r>
              <a:rPr lang="en-US" sz="1600" dirty="0"/>
              <a:t>-Exaggerates; tells tall tales</a:t>
            </a:r>
          </a:p>
          <a:p>
            <a:pPr marL="0" indent="0">
              <a:buNone/>
            </a:pPr>
            <a:r>
              <a:rPr lang="en-US" sz="1600" dirty="0"/>
              <a:t>-Teases; has a terrific sense of humor</a:t>
            </a:r>
          </a:p>
          <a:p>
            <a:pPr marL="0" indent="0">
              <a:buNone/>
            </a:pPr>
            <a:r>
              <a:rPr lang="en-US" sz="1600" dirty="0"/>
              <a:t>-Tattles frequently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BBF1-2961-444B-BF0C-E89718AF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291906"/>
            <a:ext cx="5021377" cy="496443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Language</a:t>
            </a:r>
          </a:p>
          <a:p>
            <a:pPr marL="0" indent="0">
              <a:buNone/>
            </a:pPr>
            <a:r>
              <a:rPr lang="en-US" sz="1600" dirty="0"/>
              <a:t>-A great talker; questioner</a:t>
            </a:r>
          </a:p>
          <a:p>
            <a:pPr marL="0" indent="0">
              <a:buNone/>
            </a:pPr>
            <a:r>
              <a:rPr lang="en-US" sz="1600" dirty="0"/>
              <a:t>-Asks many “when?”; “why?”; and “how?” questions</a:t>
            </a:r>
          </a:p>
          <a:p>
            <a:pPr marL="0" indent="0">
              <a:buNone/>
            </a:pPr>
            <a:r>
              <a:rPr lang="en-US" sz="1600" dirty="0"/>
              <a:t>-Likes words, plays with them</a:t>
            </a:r>
          </a:p>
          <a:p>
            <a:pPr marL="0" indent="0">
              <a:buNone/>
            </a:pPr>
            <a:r>
              <a:rPr lang="en-US" sz="1600" dirty="0"/>
              <a:t>-Joins sentences together</a:t>
            </a:r>
          </a:p>
          <a:p>
            <a:pPr marL="0" indent="0">
              <a:buNone/>
            </a:pPr>
            <a:r>
              <a:rPr lang="en-US" sz="1600" dirty="0"/>
              <a:t>-Has a high interest in poetry/rhymes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-LOVES BEING READ TO</a:t>
            </a:r>
          </a:p>
          <a:p>
            <a:pPr marL="0" indent="0">
              <a:buNone/>
            </a:pPr>
            <a:r>
              <a:rPr lang="en-US" sz="1600" dirty="0"/>
              <a:t>-Interested in dramatizing songs and stories</a:t>
            </a:r>
          </a:p>
          <a:p>
            <a:pPr marL="0" indent="0">
              <a:buNone/>
            </a:pPr>
            <a:r>
              <a:rPr lang="en-US" sz="1600" dirty="0"/>
              <a:t>-Uses voice control, pitch, and rhythm</a:t>
            </a:r>
          </a:p>
          <a:p>
            <a:pPr marL="0" indent="0">
              <a:buNone/>
            </a:pPr>
            <a:r>
              <a:rPr lang="en-US" sz="1600" dirty="0"/>
              <a:t>-Enjoys taking turns to sing along</a:t>
            </a:r>
          </a:p>
          <a:p>
            <a:pPr marL="0" indent="0">
              <a:buNone/>
            </a:pPr>
            <a:r>
              <a:rPr lang="en-US" sz="1600" dirty="0"/>
              <a:t>-Beginning to talk to solve conflicts*</a:t>
            </a:r>
          </a:p>
          <a:p>
            <a:pPr marL="0" indent="0">
              <a:buNone/>
            </a:pPr>
            <a:r>
              <a:rPr lang="en-US" sz="1600" dirty="0"/>
              <a:t>-Responds to verbal directions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83B2B-40DE-416A-BC2C-355B56DF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102637"/>
            <a:ext cx="1511560" cy="10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812-84EC-47C9-B804-81F6B85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12" y="452718"/>
            <a:ext cx="8035422" cy="1400530"/>
          </a:xfrm>
        </p:spPr>
        <p:txBody>
          <a:bodyPr/>
          <a:lstStyle/>
          <a:p>
            <a:r>
              <a:rPr lang="en-US" dirty="0"/>
              <a:t>Four-Year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867-E62C-4675-8FDE-B8AF92B0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1291905"/>
            <a:ext cx="4995799" cy="4964433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Physical-Motor</a:t>
            </a:r>
          </a:p>
          <a:p>
            <a:pPr marL="0" indent="0">
              <a:buNone/>
            </a:pPr>
            <a:r>
              <a:rPr lang="en-US" sz="1600" dirty="0"/>
              <a:t>-Longer, leaner body build; Active until exhausted</a:t>
            </a:r>
          </a:p>
          <a:p>
            <a:pPr marL="0" indent="0">
              <a:buNone/>
            </a:pPr>
            <a:r>
              <a:rPr lang="en-US" sz="1600" dirty="0"/>
              <a:t>-Hops; Skips; “Works”; Builds</a:t>
            </a:r>
          </a:p>
          <a:p>
            <a:pPr marL="0" indent="0">
              <a:buNone/>
            </a:pPr>
            <a:r>
              <a:rPr lang="en-US" sz="1600" dirty="0"/>
              <a:t>-Hops and stands on one foot</a:t>
            </a:r>
          </a:p>
          <a:p>
            <a:pPr marL="0" indent="0">
              <a:buNone/>
            </a:pPr>
            <a:r>
              <a:rPr lang="en-US" sz="1600" dirty="0"/>
              <a:t>-Jumps and lands upright</a:t>
            </a:r>
          </a:p>
          <a:p>
            <a:pPr marL="0" indent="0">
              <a:buNone/>
            </a:pPr>
            <a:r>
              <a:rPr lang="en-US" sz="1600" dirty="0"/>
              <a:t>-Jumps over objects</a:t>
            </a:r>
          </a:p>
          <a:p>
            <a:pPr marL="0" indent="0">
              <a:buNone/>
            </a:pPr>
            <a:r>
              <a:rPr lang="en-US" sz="1600" dirty="0"/>
              <a:t>-Walks in a straight line</a:t>
            </a:r>
          </a:p>
          <a:p>
            <a:pPr marL="0" indent="0">
              <a:buNone/>
            </a:pPr>
            <a:r>
              <a:rPr lang="en-US" sz="1600" dirty="0"/>
              <a:t>-Alternates feet going down stairs; Races up and down stairs</a:t>
            </a:r>
          </a:p>
          <a:p>
            <a:pPr marL="0" indent="0">
              <a:buNone/>
            </a:pPr>
            <a:r>
              <a:rPr lang="en-US" sz="1600" dirty="0"/>
              <a:t>-Throws a large ball; kicks accurately</a:t>
            </a:r>
          </a:p>
          <a:p>
            <a:pPr marL="0" indent="0">
              <a:buNone/>
            </a:pPr>
            <a:r>
              <a:rPr lang="en-US" sz="1600" dirty="0"/>
              <a:t>-Turns somersaults; Walks backwards</a:t>
            </a:r>
          </a:p>
          <a:p>
            <a:pPr marL="0" indent="0">
              <a:buNone/>
            </a:pPr>
            <a:r>
              <a:rPr lang="en-US" sz="1600" dirty="0"/>
              <a:t>-Draws stick figures</a:t>
            </a:r>
          </a:p>
          <a:p>
            <a:pPr marL="0" indent="0">
              <a:buNone/>
            </a:pPr>
            <a:r>
              <a:rPr lang="en-US" sz="1600" dirty="0"/>
              <a:t>-Holds a paint brush in an adult manner; pencil in a fisted grasp</a:t>
            </a:r>
          </a:p>
          <a:p>
            <a:pPr marL="0" indent="0">
              <a:buNone/>
            </a:pPr>
            <a:r>
              <a:rPr lang="en-US" sz="1600" dirty="0"/>
              <a:t>-Dresses self except back buttons and ties</a:t>
            </a:r>
          </a:p>
          <a:p>
            <a:pPr marL="0" indent="0">
              <a:buNone/>
            </a:pPr>
            <a:r>
              <a:rPr lang="en-US" sz="1600" dirty="0"/>
              <a:t>-Laces shoes 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BBF1-2961-444B-BF0C-E89718AF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291906"/>
            <a:ext cx="5021377" cy="496443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Creative</a:t>
            </a:r>
          </a:p>
          <a:p>
            <a:pPr marL="0" indent="0">
              <a:buNone/>
            </a:pPr>
            <a:r>
              <a:rPr lang="en-US" sz="1600" dirty="0"/>
              <a:t>-Is adventurous; Shows a vivid imagination</a:t>
            </a:r>
          </a:p>
          <a:p>
            <a:pPr marL="0" indent="0">
              <a:buNone/>
            </a:pPr>
            <a:r>
              <a:rPr lang="en-US" sz="1600" dirty="0"/>
              <a:t>-Loves new things</a:t>
            </a:r>
          </a:p>
          <a:p>
            <a:pPr marL="0" indent="0">
              <a:buNone/>
            </a:pPr>
            <a:r>
              <a:rPr lang="en-US" sz="1600" dirty="0"/>
              <a:t>-Finds ways to try to solve problems</a:t>
            </a:r>
          </a:p>
          <a:p>
            <a:pPr marL="0" indent="0">
              <a:buNone/>
            </a:pPr>
            <a:r>
              <a:rPr lang="en-US" sz="1600" dirty="0"/>
              <a:t>-Demonstrates more elaborate dramatic play</a:t>
            </a:r>
          </a:p>
          <a:p>
            <a:pPr marL="0" indent="0">
              <a:buNone/>
            </a:pPr>
            <a:r>
              <a:rPr lang="en-US" sz="1600" dirty="0"/>
              <a:t>-Displays great interest in violence in imaginary play</a:t>
            </a:r>
          </a:p>
          <a:p>
            <a:pPr marL="0" indent="0">
              <a:buNone/>
            </a:pPr>
            <a:r>
              <a:rPr lang="en-US" sz="1600" dirty="0"/>
              <a:t>-Exaggerates and goes to extremes</a:t>
            </a:r>
          </a:p>
          <a:p>
            <a:pPr marL="0" indent="0">
              <a:buNone/>
            </a:pPr>
            <a:r>
              <a:rPr lang="en-US" sz="1600" dirty="0"/>
              <a:t>-Combines words and ideas</a:t>
            </a:r>
          </a:p>
          <a:p>
            <a:pPr marL="0" indent="0">
              <a:buNone/>
            </a:pPr>
            <a:r>
              <a:rPr lang="en-US" sz="1600" dirty="0"/>
              <a:t>-Makes up new words, sounds, and stories</a:t>
            </a:r>
          </a:p>
          <a:p>
            <a:pPr marL="0" indent="0">
              <a:buNone/>
            </a:pPr>
            <a:r>
              <a:rPr lang="en-US" sz="1600" dirty="0"/>
              <a:t>-Enjoys complexity in books and illustrations</a:t>
            </a:r>
          </a:p>
          <a:p>
            <a:pPr marL="0" indent="0">
              <a:buNone/>
            </a:pPr>
            <a:r>
              <a:rPr lang="en-US" sz="1600" dirty="0"/>
              <a:t>-Likes funny poetry/rhymes</a:t>
            </a:r>
          </a:p>
          <a:p>
            <a:pPr marL="0" indent="0">
              <a:buNone/>
            </a:pPr>
            <a:r>
              <a:rPr lang="en-US" sz="1600" dirty="0"/>
              <a:t>-Puts on elaborate plays with puppets or props</a:t>
            </a:r>
          </a:p>
          <a:p>
            <a:pPr marL="0" indent="0">
              <a:buNone/>
            </a:pPr>
            <a:r>
              <a:rPr lang="en-US" sz="1600" dirty="0"/>
              <a:t>-Tells spontaneous stories with artwork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522B6-E652-4A6C-A77F-E003D4D5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167951"/>
            <a:ext cx="1571999" cy="10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8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812-84EC-47C9-B804-81F6B85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12" y="452718"/>
            <a:ext cx="8035422" cy="1400530"/>
          </a:xfrm>
        </p:spPr>
        <p:txBody>
          <a:bodyPr/>
          <a:lstStyle/>
          <a:p>
            <a:r>
              <a:rPr lang="en-US" dirty="0"/>
              <a:t>Four-Year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867-E62C-4675-8FDE-B8AF92B0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1291905"/>
            <a:ext cx="4995799" cy="4964433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3200" dirty="0"/>
              <a:t>Cognitive</a:t>
            </a:r>
          </a:p>
          <a:p>
            <a:pPr marL="0" indent="0">
              <a:buNone/>
            </a:pPr>
            <a:r>
              <a:rPr lang="en-US" sz="1600" dirty="0"/>
              <a:t>-Questions constantly; Interested in how things work</a:t>
            </a:r>
          </a:p>
          <a:p>
            <a:pPr marL="0" indent="0">
              <a:buNone/>
            </a:pPr>
            <a:r>
              <a:rPr lang="en-US" sz="1600" dirty="0"/>
              <a:t>-Has a dynamic intellectual drive*</a:t>
            </a:r>
          </a:p>
          <a:p>
            <a:pPr marL="0" indent="0">
              <a:buNone/>
            </a:pPr>
            <a:r>
              <a:rPr lang="en-US" sz="1600" dirty="0"/>
              <a:t>-Full of ideas; Has imaginary playmates</a:t>
            </a:r>
          </a:p>
          <a:p>
            <a:pPr marL="0" indent="0">
              <a:buNone/>
            </a:pPr>
            <a:r>
              <a:rPr lang="en-US" sz="1600" dirty="0"/>
              <a:t>-Interested in the concepts of life-death </a:t>
            </a:r>
          </a:p>
          <a:p>
            <a:pPr marL="0" indent="0">
              <a:buNone/>
            </a:pPr>
            <a:r>
              <a:rPr lang="en-US" sz="1600" dirty="0"/>
              <a:t>-Begins to generalize; Often faulty assumptions</a:t>
            </a:r>
          </a:p>
          <a:p>
            <a:pPr marL="0" indent="0">
              <a:buNone/>
            </a:pPr>
            <a:r>
              <a:rPr lang="en-US" sz="1600" dirty="0"/>
              <a:t>-Has an extended attention span</a:t>
            </a:r>
          </a:p>
          <a:p>
            <a:pPr marL="0" indent="0">
              <a:buNone/>
            </a:pPr>
            <a:r>
              <a:rPr lang="en-US" sz="1600" dirty="0"/>
              <a:t>-Can do 2 things at once</a:t>
            </a:r>
          </a:p>
          <a:p>
            <a:pPr marL="0" indent="0">
              <a:buNone/>
            </a:pPr>
            <a:r>
              <a:rPr lang="en-US" sz="1600" dirty="0"/>
              <a:t>-Works for a goal*</a:t>
            </a:r>
          </a:p>
          <a:p>
            <a:pPr marL="0" indent="0">
              <a:buNone/>
            </a:pPr>
            <a:r>
              <a:rPr lang="en-US" sz="1600" dirty="0"/>
              <a:t>-Has an accurate sense of time </a:t>
            </a:r>
          </a:p>
          <a:p>
            <a:pPr marL="0" indent="0">
              <a:buNone/>
            </a:pPr>
            <a:r>
              <a:rPr lang="en-US" sz="1600" dirty="0"/>
              <a:t>-Dramatic play is closer to reality</a:t>
            </a:r>
          </a:p>
          <a:p>
            <a:pPr marL="0" indent="0">
              <a:buNone/>
            </a:pPr>
            <a:r>
              <a:rPr lang="en-US" sz="1600" dirty="0"/>
              <a:t>-Identifies which of 2 concepts/objects are larger</a:t>
            </a:r>
          </a:p>
          <a:p>
            <a:pPr marL="0" indent="0">
              <a:buNone/>
            </a:pPr>
            <a:r>
              <a:rPr lang="en-US" sz="1600" dirty="0"/>
              <a:t>-Has a concept of 3; Can name more numbers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BBF1-2961-444B-BF0C-E89718AF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291906"/>
            <a:ext cx="5021377" cy="496443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3200" dirty="0"/>
              <a:t>Cognitive(Continued)</a:t>
            </a:r>
          </a:p>
          <a:p>
            <a:pPr marL="0" indent="0">
              <a:buNone/>
            </a:pPr>
            <a:r>
              <a:rPr lang="en-US" sz="1600" dirty="0"/>
              <a:t>-Produces representative art and names objects</a:t>
            </a:r>
          </a:p>
          <a:p>
            <a:pPr marL="0" indent="0">
              <a:buNone/>
            </a:pPr>
            <a:r>
              <a:rPr lang="en-US" sz="1600" dirty="0"/>
              <a:t>-Gives art projects personal value</a:t>
            </a:r>
          </a:p>
          <a:p>
            <a:pPr marL="0" indent="0">
              <a:buNone/>
            </a:pPr>
            <a:r>
              <a:rPr lang="en-US" sz="1600" dirty="0"/>
              <a:t>-Likes to use a variety of materials</a:t>
            </a:r>
          </a:p>
          <a:p>
            <a:pPr marL="0" indent="0">
              <a:buNone/>
            </a:pPr>
            <a:r>
              <a:rPr lang="en-US" sz="1600" dirty="0"/>
              <a:t>-Beginning to recognize several printed words</a:t>
            </a:r>
          </a:p>
          <a:p>
            <a:pPr marL="0" indent="0">
              <a:buNone/>
            </a:pPr>
            <a:r>
              <a:rPr lang="en-US" sz="1600" dirty="0"/>
              <a:t>(i.e. their name, mom, dad)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064CA-68EC-4955-8E89-FE54D43AE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111967"/>
            <a:ext cx="1567543" cy="10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1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816</TotalTime>
  <Words>1440</Words>
  <Application>Microsoft Office PowerPoint</Application>
  <PresentationFormat>Widescreen</PresentationFormat>
  <Paragraphs>233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Calvary Preschool </vt:lpstr>
      <vt:lpstr>Developmental Milestones</vt:lpstr>
      <vt:lpstr>Developmental Milestones</vt:lpstr>
      <vt:lpstr>      Three-Year Old</vt:lpstr>
      <vt:lpstr>         Three-Year Old</vt:lpstr>
      <vt:lpstr>         Three-Year Old</vt:lpstr>
      <vt:lpstr>Four-Year Old</vt:lpstr>
      <vt:lpstr>Four-Year Old</vt:lpstr>
      <vt:lpstr>Four-Year Old</vt:lpstr>
      <vt:lpstr>Five-Year Old</vt:lpstr>
      <vt:lpstr>Five-Year Old</vt:lpstr>
      <vt:lpstr>Five-Year 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Calvary Preschool</dc:title>
  <dc:creator>Leslie Ericson-Alti</dc:creator>
  <cp:lastModifiedBy>Leslie Ericson-Alti</cp:lastModifiedBy>
  <cp:revision>53</cp:revision>
  <cp:lastPrinted>2018-11-27T17:48:11Z</cp:lastPrinted>
  <dcterms:created xsi:type="dcterms:W3CDTF">2018-11-15T15:47:45Z</dcterms:created>
  <dcterms:modified xsi:type="dcterms:W3CDTF">2018-11-30T16:02:53Z</dcterms:modified>
</cp:coreProperties>
</file>